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3" r:id="rId2"/>
    <p:sldId id="289" r:id="rId3"/>
    <p:sldId id="281" r:id="rId4"/>
    <p:sldId id="282" r:id="rId5"/>
    <p:sldId id="283" r:id="rId6"/>
    <p:sldId id="287" r:id="rId7"/>
    <p:sldId id="288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2F1D-1F1A-455E-9C7D-7872E633EA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68313" y="1268413"/>
            <a:ext cx="8229600" cy="4495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E592D-CF7A-45C2-9A6A-D1B70CDF84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A7EBD-2EB5-4704-A842-AE37817F9F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mailto:lgg@cs.ntust.edu.tw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7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EEE403-FAFC-42F6-9AC0-2C9A528529F2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344067" name="Rectangle 2"/>
          <p:cNvSpPr>
            <a:spLocks noChangeArrowheads="1"/>
          </p:cNvSpPr>
          <p:nvPr/>
        </p:nvSpPr>
        <p:spPr bwMode="auto">
          <a:xfrm>
            <a:off x="1447800" y="1981200"/>
            <a:ext cx="6248400" cy="41910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4793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 Vision</a:t>
            </a:r>
          </a:p>
        </p:txBody>
      </p:sp>
      <p:sp>
        <p:nvSpPr>
          <p:cNvPr id="1447940" name="AutoShape 4"/>
          <p:cNvSpPr>
            <a:spLocks noChangeArrowheads="1"/>
          </p:cNvSpPr>
          <p:nvPr/>
        </p:nvSpPr>
        <p:spPr bwMode="auto">
          <a:xfrm>
            <a:off x="685800" y="838200"/>
            <a:ext cx="7772400" cy="914400"/>
          </a:xfrm>
          <a:prstGeom prst="bevel">
            <a:avLst>
              <a:gd name="adj" fmla="val 8856"/>
            </a:avLst>
          </a:prstGeom>
          <a:gradFill rotWithShape="0">
            <a:gsLst>
              <a:gs pos="0">
                <a:srgbClr val="A50021"/>
              </a:gs>
              <a:gs pos="50000">
                <a:srgbClr val="FF9900"/>
              </a:gs>
              <a:gs pos="100000">
                <a:srgbClr val="A50021"/>
              </a:gs>
            </a:gsLst>
            <a:lin ang="2700000" scaled="1"/>
          </a:gra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kumimoji="0" lang="zh-TW" alt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華人市場汽車移動價值鏈的領導者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00200" y="2057400"/>
            <a:ext cx="5943600" cy="4029075"/>
            <a:chOff x="-3" y="-3"/>
            <a:chExt cx="4132" cy="3348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0"/>
              <a:ext cx="4126" cy="3342"/>
              <a:chOff x="0" y="0"/>
              <a:chExt cx="4126" cy="3342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922" cy="1114"/>
                <a:chOff x="0" y="0"/>
                <a:chExt cx="922" cy="1114"/>
              </a:xfrm>
            </p:grpSpPr>
            <p:sp>
              <p:nvSpPr>
                <p:cNvPr id="344114" name="Rectangle 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22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5" name="Group 9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922" cy="1114"/>
                  <a:chOff x="0" y="0"/>
                  <a:chExt cx="922" cy="1114"/>
                </a:xfrm>
              </p:grpSpPr>
              <p:sp>
                <p:nvSpPr>
                  <p:cNvPr id="344116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0"/>
                    <a:ext cx="836" cy="111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zh-TW" altLang="en-US" sz="36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顧客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algn="ctr"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117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922" cy="111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6" name="Group 12"/>
              <p:cNvGrpSpPr>
                <a:grpSpLocks/>
              </p:cNvGrpSpPr>
              <p:nvPr/>
            </p:nvGrpSpPr>
            <p:grpSpPr bwMode="auto">
              <a:xfrm>
                <a:off x="922" y="0"/>
                <a:ext cx="3204" cy="557"/>
                <a:chOff x="922" y="0"/>
                <a:chExt cx="3204" cy="557"/>
              </a:xfrm>
            </p:grpSpPr>
            <p:sp>
              <p:nvSpPr>
                <p:cNvPr id="344110" name="Rectangle 13"/>
                <p:cNvSpPr>
                  <a:spLocks noChangeArrowheads="1"/>
                </p:cNvSpPr>
                <p:nvPr/>
              </p:nvSpPr>
              <p:spPr bwMode="auto">
                <a:xfrm>
                  <a:off x="922" y="0"/>
                  <a:ext cx="3204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7" name="Group 14"/>
                <p:cNvGrpSpPr>
                  <a:grpSpLocks/>
                </p:cNvGrpSpPr>
                <p:nvPr/>
              </p:nvGrpSpPr>
              <p:grpSpPr bwMode="auto">
                <a:xfrm>
                  <a:off x="922" y="0"/>
                  <a:ext cx="3204" cy="557"/>
                  <a:chOff x="922" y="0"/>
                  <a:chExt cx="3204" cy="557"/>
                </a:xfrm>
              </p:grpSpPr>
              <p:sp>
                <p:nvSpPr>
                  <p:cNvPr id="344112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965" y="0"/>
                    <a:ext cx="3118" cy="5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zh-TW" altLang="en-US" sz="28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創新華人風格產品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113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0"/>
                    <a:ext cx="3204" cy="55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8" name="Group 17"/>
              <p:cNvGrpSpPr>
                <a:grpSpLocks/>
              </p:cNvGrpSpPr>
              <p:nvPr/>
            </p:nvGrpSpPr>
            <p:grpSpPr bwMode="auto">
              <a:xfrm>
                <a:off x="922" y="557"/>
                <a:ext cx="3204" cy="557"/>
                <a:chOff x="922" y="557"/>
                <a:chExt cx="3204" cy="557"/>
              </a:xfrm>
            </p:grpSpPr>
            <p:sp>
              <p:nvSpPr>
                <p:cNvPr id="344106" name="Rectangle 18"/>
                <p:cNvSpPr>
                  <a:spLocks noChangeArrowheads="1"/>
                </p:cNvSpPr>
                <p:nvPr/>
              </p:nvSpPr>
              <p:spPr bwMode="auto">
                <a:xfrm>
                  <a:off x="922" y="557"/>
                  <a:ext cx="3204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9" name="Group 19"/>
                <p:cNvGrpSpPr>
                  <a:grpSpLocks/>
                </p:cNvGrpSpPr>
                <p:nvPr/>
              </p:nvGrpSpPr>
              <p:grpSpPr bwMode="auto">
                <a:xfrm>
                  <a:off x="922" y="557"/>
                  <a:ext cx="3204" cy="557"/>
                  <a:chOff x="922" y="557"/>
                  <a:chExt cx="3204" cy="557"/>
                </a:xfrm>
              </p:grpSpPr>
              <p:sp>
                <p:nvSpPr>
                  <p:cNvPr id="344108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965" y="557"/>
                    <a:ext cx="3118" cy="5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zh-TW" altLang="en-US" sz="28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顧客忠誠度第一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109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557"/>
                    <a:ext cx="3204" cy="55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10" name="Group 22"/>
              <p:cNvGrpSpPr>
                <a:grpSpLocks/>
              </p:cNvGrpSpPr>
              <p:nvPr/>
            </p:nvGrpSpPr>
            <p:grpSpPr bwMode="auto">
              <a:xfrm>
                <a:off x="0" y="1114"/>
                <a:ext cx="922" cy="1114"/>
                <a:chOff x="0" y="1114"/>
                <a:chExt cx="922" cy="1114"/>
              </a:xfrm>
            </p:grpSpPr>
            <p:sp>
              <p:nvSpPr>
                <p:cNvPr id="344102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1114"/>
                  <a:ext cx="922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11" name="Group 24"/>
                <p:cNvGrpSpPr>
                  <a:grpSpLocks/>
                </p:cNvGrpSpPr>
                <p:nvPr/>
              </p:nvGrpSpPr>
              <p:grpSpPr bwMode="auto">
                <a:xfrm>
                  <a:off x="0" y="1114"/>
                  <a:ext cx="922" cy="1114"/>
                  <a:chOff x="0" y="1114"/>
                  <a:chExt cx="922" cy="1114"/>
                </a:xfrm>
              </p:grpSpPr>
              <p:sp>
                <p:nvSpPr>
                  <p:cNvPr id="344104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1114"/>
                    <a:ext cx="836" cy="111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zh-TW" altLang="en-US" sz="36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股東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algn="ctr"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105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114"/>
                    <a:ext cx="922" cy="111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12" name="Group 27"/>
              <p:cNvGrpSpPr>
                <a:grpSpLocks/>
              </p:cNvGrpSpPr>
              <p:nvPr/>
            </p:nvGrpSpPr>
            <p:grpSpPr bwMode="auto">
              <a:xfrm>
                <a:off x="922" y="1114"/>
                <a:ext cx="3204" cy="557"/>
                <a:chOff x="922" y="1114"/>
                <a:chExt cx="3204" cy="557"/>
              </a:xfrm>
            </p:grpSpPr>
            <p:sp>
              <p:nvSpPr>
                <p:cNvPr id="344098" name="Rectangle 28"/>
                <p:cNvSpPr>
                  <a:spLocks noChangeArrowheads="1"/>
                </p:cNvSpPr>
                <p:nvPr/>
              </p:nvSpPr>
              <p:spPr bwMode="auto">
                <a:xfrm>
                  <a:off x="922" y="1114"/>
                  <a:ext cx="3204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13" name="Group 29"/>
                <p:cNvGrpSpPr>
                  <a:grpSpLocks/>
                </p:cNvGrpSpPr>
                <p:nvPr/>
              </p:nvGrpSpPr>
              <p:grpSpPr bwMode="auto">
                <a:xfrm>
                  <a:off x="922" y="1114"/>
                  <a:ext cx="3204" cy="557"/>
                  <a:chOff x="922" y="1114"/>
                  <a:chExt cx="3204" cy="557"/>
                </a:xfrm>
              </p:grpSpPr>
              <p:sp>
                <p:nvSpPr>
                  <p:cNvPr id="34410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965" y="1114"/>
                    <a:ext cx="3118" cy="5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zh-TW" altLang="en-US" sz="28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同業獲利率第一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10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1114"/>
                    <a:ext cx="3204" cy="55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14" name="Group 32"/>
              <p:cNvGrpSpPr>
                <a:grpSpLocks/>
              </p:cNvGrpSpPr>
              <p:nvPr/>
            </p:nvGrpSpPr>
            <p:grpSpPr bwMode="auto">
              <a:xfrm>
                <a:off x="922" y="1671"/>
                <a:ext cx="3204" cy="557"/>
                <a:chOff x="922" y="1671"/>
                <a:chExt cx="3204" cy="557"/>
              </a:xfrm>
            </p:grpSpPr>
            <p:sp>
              <p:nvSpPr>
                <p:cNvPr id="344094" name="Rectangle 33"/>
                <p:cNvSpPr>
                  <a:spLocks noChangeArrowheads="1"/>
                </p:cNvSpPr>
                <p:nvPr/>
              </p:nvSpPr>
              <p:spPr bwMode="auto">
                <a:xfrm>
                  <a:off x="922" y="1671"/>
                  <a:ext cx="3204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15" name="Group 34"/>
                <p:cNvGrpSpPr>
                  <a:grpSpLocks/>
                </p:cNvGrpSpPr>
                <p:nvPr/>
              </p:nvGrpSpPr>
              <p:grpSpPr bwMode="auto">
                <a:xfrm>
                  <a:off x="922" y="1671"/>
                  <a:ext cx="3204" cy="557"/>
                  <a:chOff x="922" y="1671"/>
                  <a:chExt cx="3204" cy="557"/>
                </a:xfrm>
              </p:grpSpPr>
              <p:sp>
                <p:nvSpPr>
                  <p:cNvPr id="344096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965" y="1671"/>
                    <a:ext cx="3118" cy="5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zh-TW" altLang="en-US" sz="28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市場佔有率前二大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097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1671"/>
                    <a:ext cx="3204" cy="55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16" name="Group 37"/>
              <p:cNvGrpSpPr>
                <a:grpSpLocks/>
              </p:cNvGrpSpPr>
              <p:nvPr/>
            </p:nvGrpSpPr>
            <p:grpSpPr bwMode="auto">
              <a:xfrm>
                <a:off x="0" y="2228"/>
                <a:ext cx="922" cy="1114"/>
                <a:chOff x="0" y="2228"/>
                <a:chExt cx="922" cy="1114"/>
              </a:xfrm>
            </p:grpSpPr>
            <p:sp>
              <p:nvSpPr>
                <p:cNvPr id="344090" name="Rectangle 38"/>
                <p:cNvSpPr>
                  <a:spLocks noChangeArrowheads="1"/>
                </p:cNvSpPr>
                <p:nvPr/>
              </p:nvSpPr>
              <p:spPr bwMode="auto">
                <a:xfrm>
                  <a:off x="0" y="2228"/>
                  <a:ext cx="922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17" name="Group 39"/>
                <p:cNvGrpSpPr>
                  <a:grpSpLocks/>
                </p:cNvGrpSpPr>
                <p:nvPr/>
              </p:nvGrpSpPr>
              <p:grpSpPr bwMode="auto">
                <a:xfrm>
                  <a:off x="0" y="2228"/>
                  <a:ext cx="922" cy="1114"/>
                  <a:chOff x="0" y="2228"/>
                  <a:chExt cx="922" cy="1114"/>
                </a:xfrm>
              </p:grpSpPr>
              <p:sp>
                <p:nvSpPr>
                  <p:cNvPr id="344092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2228"/>
                    <a:ext cx="836" cy="111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zh-TW" altLang="en-US" sz="36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員工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algn="ctr"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093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2228"/>
                    <a:ext cx="922" cy="1114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18" name="Group 42"/>
              <p:cNvGrpSpPr>
                <a:grpSpLocks/>
              </p:cNvGrpSpPr>
              <p:nvPr/>
            </p:nvGrpSpPr>
            <p:grpSpPr bwMode="auto">
              <a:xfrm>
                <a:off x="922" y="2228"/>
                <a:ext cx="3204" cy="557"/>
                <a:chOff x="922" y="2228"/>
                <a:chExt cx="3204" cy="557"/>
              </a:xfrm>
            </p:grpSpPr>
            <p:sp>
              <p:nvSpPr>
                <p:cNvPr id="344086" name="Rectangle 43"/>
                <p:cNvSpPr>
                  <a:spLocks noChangeArrowheads="1"/>
                </p:cNvSpPr>
                <p:nvPr/>
              </p:nvSpPr>
              <p:spPr bwMode="auto">
                <a:xfrm>
                  <a:off x="922" y="2228"/>
                  <a:ext cx="3204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19" name="Group 44"/>
                <p:cNvGrpSpPr>
                  <a:grpSpLocks/>
                </p:cNvGrpSpPr>
                <p:nvPr/>
              </p:nvGrpSpPr>
              <p:grpSpPr bwMode="auto">
                <a:xfrm>
                  <a:off x="922" y="2228"/>
                  <a:ext cx="3204" cy="557"/>
                  <a:chOff x="922" y="2228"/>
                  <a:chExt cx="3204" cy="557"/>
                </a:xfrm>
              </p:grpSpPr>
              <p:sp>
                <p:nvSpPr>
                  <p:cNvPr id="344088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965" y="2228"/>
                    <a:ext cx="3118" cy="5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zh-TW" altLang="en-US" sz="28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具創新、團隊、速度的能力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089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2228"/>
                    <a:ext cx="3204" cy="55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20" name="Group 47"/>
              <p:cNvGrpSpPr>
                <a:grpSpLocks/>
              </p:cNvGrpSpPr>
              <p:nvPr/>
            </p:nvGrpSpPr>
            <p:grpSpPr bwMode="auto">
              <a:xfrm>
                <a:off x="922" y="2785"/>
                <a:ext cx="3204" cy="557"/>
                <a:chOff x="922" y="2785"/>
                <a:chExt cx="3204" cy="557"/>
              </a:xfrm>
            </p:grpSpPr>
            <p:sp>
              <p:nvSpPr>
                <p:cNvPr id="344082" name="Rectangle 48"/>
                <p:cNvSpPr>
                  <a:spLocks noChangeArrowheads="1"/>
                </p:cNvSpPr>
                <p:nvPr/>
              </p:nvSpPr>
              <p:spPr bwMode="auto">
                <a:xfrm>
                  <a:off x="922" y="2785"/>
                  <a:ext cx="3204" cy="5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21" name="Group 49"/>
                <p:cNvGrpSpPr>
                  <a:grpSpLocks/>
                </p:cNvGrpSpPr>
                <p:nvPr/>
              </p:nvGrpSpPr>
              <p:grpSpPr bwMode="auto">
                <a:xfrm>
                  <a:off x="922" y="2785"/>
                  <a:ext cx="3204" cy="557"/>
                  <a:chOff x="922" y="2785"/>
                  <a:chExt cx="3204" cy="557"/>
                </a:xfrm>
              </p:grpSpPr>
              <p:sp>
                <p:nvSpPr>
                  <p:cNvPr id="344084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965" y="2785"/>
                    <a:ext cx="3118" cy="5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zh-TW" altLang="en-US" sz="2800">
                        <a:solidFill>
                          <a:srgbClr val="800000"/>
                        </a:solidFill>
                        <a:latin typeface="標楷體" pitchFamily="65" charset="-120"/>
                        <a:ea typeface="標楷體" pitchFamily="65" charset="-120"/>
                      </a:rPr>
                      <a:t>與公司共享成長與利潤</a:t>
                    </a:r>
                    <a:endParaRPr lang="zh-TW" altLang="en-US" sz="1200">
                      <a:latin typeface="Times New Roman" pitchFamily="18" charset="0"/>
                      <a:ea typeface="標楷體" pitchFamily="65" charset="-120"/>
                    </a:endParaRPr>
                  </a:p>
                  <a:p>
                    <a:pPr eaLnBrk="0" hangingPunct="0"/>
                    <a:endParaRPr lang="en-US" altLang="zh-TW" sz="2400">
                      <a:latin typeface="Times New Roman" pitchFamily="18" charset="0"/>
                      <a:ea typeface="標楷體" pitchFamily="65" charset="-120"/>
                    </a:endParaRPr>
                  </a:p>
                </p:txBody>
              </p:sp>
              <p:sp>
                <p:nvSpPr>
                  <p:cNvPr id="344085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2785"/>
                    <a:ext cx="3204" cy="557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</p:grpSp>
        <p:sp>
          <p:nvSpPr>
            <p:cNvPr id="344072" name="Rectangle 52"/>
            <p:cNvSpPr>
              <a:spLocks noChangeArrowheads="1"/>
            </p:cNvSpPr>
            <p:nvPr/>
          </p:nvSpPr>
          <p:spPr bwMode="auto">
            <a:xfrm>
              <a:off x="-3" y="-3"/>
              <a:ext cx="4132" cy="3348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7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7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7940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A7EBD-2EB5-4704-A842-AE37817F9FC0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13396"/>
            <a:ext cx="6942668" cy="626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348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4E911-D9E7-4DC5-9CE2-E523C94EB864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graphicFrame>
        <p:nvGraphicFramePr>
          <p:cNvPr id="825346" name="Object 2"/>
          <p:cNvGraphicFramePr>
            <a:graphicFrameLocks noChangeAspect="1"/>
          </p:cNvGraphicFramePr>
          <p:nvPr/>
        </p:nvGraphicFramePr>
        <p:xfrm>
          <a:off x="914400" y="838200"/>
          <a:ext cx="7391400" cy="542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文件" r:id="rId3" imgW="5505480" imgH="4123440" progId="Word.Document.8">
                  <p:embed/>
                </p:oleObj>
              </mc:Choice>
              <mc:Fallback>
                <p:oleObj name="文件" r:id="rId3" imgW="5505480" imgH="412344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838200"/>
                        <a:ext cx="7391400" cy="5426075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5347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7-11</a:t>
            </a:r>
            <a:r>
              <a:rPr lang="zh-TW" altLang="en-US" smtClean="0"/>
              <a:t>的</a:t>
            </a:r>
            <a:r>
              <a:rPr lang="en-US" altLang="zh-TW" smtClean="0"/>
              <a:t>SWOT</a:t>
            </a:r>
            <a:r>
              <a:rPr lang="zh-TW" altLang="en-US" smtClean="0"/>
              <a:t>分析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5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5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2F9C9-4DD8-45E2-85D4-288348CE4195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6781800" y="3886200"/>
            <a:ext cx="1981200" cy="1676400"/>
          </a:xfrm>
          <a:prstGeom prst="rect">
            <a:avLst/>
          </a:prstGeom>
          <a:solidFill>
            <a:srgbClr val="99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69" name="Rectangle 3"/>
          <p:cNvSpPr>
            <a:spLocks noChangeArrowheads="1"/>
          </p:cNvSpPr>
          <p:nvPr/>
        </p:nvSpPr>
        <p:spPr bwMode="auto">
          <a:xfrm>
            <a:off x="5029200" y="3886200"/>
            <a:ext cx="1524000" cy="17526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2667000" y="3886200"/>
            <a:ext cx="2209800" cy="190500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990600" y="3886200"/>
            <a:ext cx="1600200" cy="23622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aphicFrame>
        <p:nvGraphicFramePr>
          <p:cNvPr id="847878" name="Object 6"/>
          <p:cNvGraphicFramePr>
            <a:graphicFrameLocks noChangeAspect="1"/>
          </p:cNvGraphicFramePr>
          <p:nvPr/>
        </p:nvGraphicFramePr>
        <p:xfrm>
          <a:off x="1068388" y="909638"/>
          <a:ext cx="7518400" cy="292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文件" r:id="rId3" imgW="5518080" imgH="2158920" progId="Word.Document.8">
                  <p:embed/>
                </p:oleObj>
              </mc:Choice>
              <mc:Fallback>
                <p:oleObj name="文件" r:id="rId3" imgW="5518080" imgH="2158920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909638"/>
                        <a:ext cx="7518400" cy="2928937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7879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7-11</a:t>
            </a:r>
            <a:r>
              <a:rPr lang="zh-TW" altLang="en-US" smtClean="0"/>
              <a:t>的</a:t>
            </a:r>
            <a:r>
              <a:rPr lang="en-US" altLang="zh-TW" smtClean="0"/>
              <a:t>SWOT</a:t>
            </a:r>
            <a:r>
              <a:rPr lang="zh-TW" altLang="en-US" smtClean="0"/>
              <a:t>映對</a:t>
            </a:r>
          </a:p>
        </p:txBody>
      </p:sp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990600" y="3962400"/>
            <a:ext cx="1608138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S1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教育訓練，實戰中鍛鍊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S2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物流強、配銷通路革新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S3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銷售據點廣涉全省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S4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服務多元化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S5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商譽極佳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S6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顧客多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S7 24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小時便利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S8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擁有雄厚資本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S9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分權組織架構</a:t>
            </a: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S10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廣告策略成功 </a:t>
            </a:r>
          </a:p>
        </p:txBody>
      </p: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2667000" y="3962400"/>
            <a:ext cx="2257425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O1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社會對企業責任的重視抬頭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O2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社區願意提供有社會責任銷售據點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O3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建教合作興起（三明治大學）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O4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購買族群層級廣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O5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顧客強調地緣便利，購買方便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O6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顧客對服務需求項目增加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O7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顧客對產品附加價值創造性需求高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O8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顧客對飲食國際化需求高 </a:t>
            </a: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5105400" y="3962400"/>
            <a:ext cx="139065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W1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產品價格高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W2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基層人力流失率高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W3 EC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尚未起步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W4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培訓員工成本壓力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W5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產品種類受限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W6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熟食品質控制不易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W7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失竊率高</a:t>
            </a:r>
          </a:p>
          <a:p>
            <a:pPr>
              <a:spcBef>
                <a:spcPct val="50000"/>
              </a:spcBef>
            </a:pPr>
            <a:endParaRPr lang="en-US" altLang="zh-TW" sz="100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276" name="Text Box 11"/>
          <p:cNvSpPr txBox="1">
            <a:spLocks noChangeArrowheads="1"/>
          </p:cNvSpPr>
          <p:nvPr/>
        </p:nvSpPr>
        <p:spPr bwMode="auto">
          <a:xfrm>
            <a:off x="6781800" y="3962400"/>
            <a:ext cx="1995488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T1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環保意識強烈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T2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競爭對手多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T3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其他</a:t>
            </a: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24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小時大型購物商場興起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T4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網路購物盛行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T5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社會風氣不佳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T6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競爭環境改變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charset="0"/>
              </a:rPr>
              <a:t>T7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產權體制的變革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>
              <a:spcBef>
                <a:spcPct val="50000"/>
              </a:spcBef>
            </a:pPr>
            <a:endParaRPr lang="en-US" altLang="zh-TW" sz="100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7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7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A8CE41-0F46-40DF-BF51-9336237872FA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6019800" y="1676400"/>
            <a:ext cx="2606675" cy="1860550"/>
            <a:chOff x="4118" y="1128"/>
            <a:chExt cx="2051" cy="1464"/>
          </a:xfrm>
        </p:grpSpPr>
        <p:sp>
          <p:nvSpPr>
            <p:cNvPr id="352295" name="Text Box 8"/>
            <p:cNvSpPr txBox="1">
              <a:spLocks noChangeAspect="1" noChangeArrowheads="1"/>
            </p:cNvSpPr>
            <p:nvPr/>
          </p:nvSpPr>
          <p:spPr bwMode="auto">
            <a:xfrm>
              <a:off x="4118" y="1128"/>
              <a:ext cx="2051" cy="289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同步策略搭配的類型一</a:t>
              </a:r>
            </a:p>
          </p:txBody>
        </p:sp>
        <p:sp>
          <p:nvSpPr>
            <p:cNvPr id="352296" name="Oval 9"/>
            <p:cNvSpPr>
              <a:spLocks noChangeAspect="1" noChangeArrowheads="1"/>
            </p:cNvSpPr>
            <p:nvPr/>
          </p:nvSpPr>
          <p:spPr bwMode="auto">
            <a:xfrm>
              <a:off x="4224" y="1440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52297" name="Line 10"/>
            <p:cNvSpPr>
              <a:spLocks noChangeAspect="1" noChangeShapeType="1"/>
            </p:cNvSpPr>
            <p:nvPr/>
          </p:nvSpPr>
          <p:spPr bwMode="auto">
            <a:xfrm>
              <a:off x="4416" y="153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98" name="Oval 11"/>
            <p:cNvSpPr>
              <a:spLocks noChangeAspect="1" noChangeArrowheads="1"/>
            </p:cNvSpPr>
            <p:nvPr/>
          </p:nvSpPr>
          <p:spPr bwMode="auto">
            <a:xfrm>
              <a:off x="4224" y="1776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52299" name="Line 12"/>
            <p:cNvSpPr>
              <a:spLocks noChangeAspect="1" noChangeShapeType="1"/>
            </p:cNvSpPr>
            <p:nvPr/>
          </p:nvSpPr>
          <p:spPr bwMode="auto">
            <a:xfrm>
              <a:off x="4416" y="187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300" name="Oval 13"/>
            <p:cNvSpPr>
              <a:spLocks noChangeAspect="1" noChangeArrowheads="1"/>
            </p:cNvSpPr>
            <p:nvPr/>
          </p:nvSpPr>
          <p:spPr bwMode="auto">
            <a:xfrm>
              <a:off x="4224" y="2112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52301" name="Line 14"/>
            <p:cNvSpPr>
              <a:spLocks noChangeAspect="1" noChangeShapeType="1"/>
            </p:cNvSpPr>
            <p:nvPr/>
          </p:nvSpPr>
          <p:spPr bwMode="auto">
            <a:xfrm>
              <a:off x="4416" y="220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302" name="Oval 15"/>
            <p:cNvSpPr>
              <a:spLocks noChangeAspect="1" noChangeArrowheads="1"/>
            </p:cNvSpPr>
            <p:nvPr/>
          </p:nvSpPr>
          <p:spPr bwMode="auto">
            <a:xfrm>
              <a:off x="4224" y="2400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352303" name="Line 16"/>
            <p:cNvSpPr>
              <a:spLocks noChangeAspect="1" noChangeShapeType="1"/>
            </p:cNvSpPr>
            <p:nvPr/>
          </p:nvSpPr>
          <p:spPr bwMode="auto">
            <a:xfrm>
              <a:off x="4416" y="24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6019800" y="3886200"/>
            <a:ext cx="2606675" cy="625475"/>
            <a:chOff x="4176" y="2160"/>
            <a:chExt cx="1642" cy="394"/>
          </a:xfrm>
        </p:grpSpPr>
        <p:sp>
          <p:nvSpPr>
            <p:cNvPr id="352287" name="Text Box 18"/>
            <p:cNvSpPr txBox="1">
              <a:spLocks noChangeAspect="1" noChangeArrowheads="1"/>
            </p:cNvSpPr>
            <p:nvPr/>
          </p:nvSpPr>
          <p:spPr bwMode="auto">
            <a:xfrm>
              <a:off x="4176" y="2160"/>
              <a:ext cx="1642" cy="231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線性策略搭配的類型二</a:t>
              </a:r>
            </a:p>
          </p:txBody>
        </p:sp>
        <p:sp>
          <p:nvSpPr>
            <p:cNvPr id="352288" name="Oval 19"/>
            <p:cNvSpPr>
              <a:spLocks noChangeAspect="1" noChangeArrowheads="1"/>
            </p:cNvSpPr>
            <p:nvPr/>
          </p:nvSpPr>
          <p:spPr bwMode="auto">
            <a:xfrm>
              <a:off x="4224" y="2400"/>
              <a:ext cx="154" cy="153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52289" name="Oval 20"/>
            <p:cNvSpPr>
              <a:spLocks noChangeAspect="1" noChangeArrowheads="1"/>
            </p:cNvSpPr>
            <p:nvPr/>
          </p:nvSpPr>
          <p:spPr bwMode="auto">
            <a:xfrm>
              <a:off x="4560" y="2400"/>
              <a:ext cx="154" cy="153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52290" name="Oval 21"/>
            <p:cNvSpPr>
              <a:spLocks noChangeAspect="1" noChangeArrowheads="1"/>
            </p:cNvSpPr>
            <p:nvPr/>
          </p:nvSpPr>
          <p:spPr bwMode="auto">
            <a:xfrm>
              <a:off x="4896" y="2400"/>
              <a:ext cx="154" cy="153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52291" name="Oval 22"/>
            <p:cNvSpPr>
              <a:spLocks noChangeAspect="1" noChangeArrowheads="1"/>
            </p:cNvSpPr>
            <p:nvPr/>
          </p:nvSpPr>
          <p:spPr bwMode="auto">
            <a:xfrm>
              <a:off x="5232" y="2400"/>
              <a:ext cx="154" cy="154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24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352292" name="Line 23"/>
            <p:cNvSpPr>
              <a:spLocks noChangeAspect="1" noChangeShapeType="1"/>
            </p:cNvSpPr>
            <p:nvPr/>
          </p:nvSpPr>
          <p:spPr bwMode="auto">
            <a:xfrm>
              <a:off x="4368" y="2448"/>
              <a:ext cx="1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93" name="Line 24"/>
            <p:cNvSpPr>
              <a:spLocks noChangeAspect="1" noChangeShapeType="1"/>
            </p:cNvSpPr>
            <p:nvPr/>
          </p:nvSpPr>
          <p:spPr bwMode="auto">
            <a:xfrm>
              <a:off x="4704" y="2448"/>
              <a:ext cx="1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2294" name="Line 25"/>
            <p:cNvSpPr>
              <a:spLocks noChangeAspect="1" noChangeShapeType="1"/>
            </p:cNvSpPr>
            <p:nvPr/>
          </p:nvSpPr>
          <p:spPr bwMode="auto">
            <a:xfrm>
              <a:off x="5040" y="2448"/>
              <a:ext cx="1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6019800" y="4876800"/>
            <a:ext cx="2606675" cy="990600"/>
            <a:chOff x="4128" y="2976"/>
            <a:chExt cx="1642" cy="624"/>
          </a:xfrm>
        </p:grpSpPr>
        <p:sp>
          <p:nvSpPr>
            <p:cNvPr id="352285" name="Text Box 27"/>
            <p:cNvSpPr txBox="1">
              <a:spLocks noChangeAspect="1" noChangeArrowheads="1"/>
            </p:cNvSpPr>
            <p:nvPr/>
          </p:nvSpPr>
          <p:spPr bwMode="auto">
            <a:xfrm>
              <a:off x="4128" y="2976"/>
              <a:ext cx="1642" cy="231"/>
            </a:xfrm>
            <a:prstGeom prst="rect">
              <a:avLst/>
            </a:prstGeom>
            <a:solidFill>
              <a:srgbClr val="FF6699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altLang="zh-TW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整合策略搭配的類型三</a:t>
              </a:r>
            </a:p>
          </p:txBody>
        </p:sp>
        <p:sp>
          <p:nvSpPr>
            <p:cNvPr id="352286" name="Oval 28"/>
            <p:cNvSpPr>
              <a:spLocks noChangeArrowheads="1"/>
            </p:cNvSpPr>
            <p:nvPr/>
          </p:nvSpPr>
          <p:spPr bwMode="auto">
            <a:xfrm>
              <a:off x="4128" y="3312"/>
              <a:ext cx="1344" cy="288"/>
            </a:xfrm>
            <a:prstGeom prst="ellipse">
              <a:avLst/>
            </a:prstGeom>
            <a:solidFill>
              <a:srgbClr val="FF66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1 + 2 + 3 + 4</a:t>
              </a:r>
            </a:p>
          </p:txBody>
        </p:sp>
      </p:grpSp>
      <p:sp>
        <p:nvSpPr>
          <p:cNvPr id="827421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策略構成：創思 </a:t>
            </a:r>
            <a:r>
              <a:rPr lang="en-US" altLang="zh-TW" smtClean="0"/>
              <a:t>+ </a:t>
            </a:r>
            <a:r>
              <a:rPr lang="zh-TW" altLang="en-US" smtClean="0"/>
              <a:t>實力</a:t>
            </a:r>
          </a:p>
        </p:txBody>
      </p:sp>
      <p:sp>
        <p:nvSpPr>
          <p:cNvPr id="352263" name="Rectangle 31"/>
          <p:cNvSpPr>
            <a:spLocks noChangeArrowheads="1"/>
          </p:cNvSpPr>
          <p:nvPr/>
        </p:nvSpPr>
        <p:spPr bwMode="auto">
          <a:xfrm>
            <a:off x="381000" y="1981200"/>
            <a:ext cx="5562600" cy="3505200"/>
          </a:xfrm>
          <a:prstGeom prst="rect">
            <a:avLst/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7424" name="Rectangle 32"/>
          <p:cNvSpPr>
            <a:spLocks noChangeArrowheads="1"/>
          </p:cNvSpPr>
          <p:nvPr/>
        </p:nvSpPr>
        <p:spPr bwMode="auto">
          <a:xfrm>
            <a:off x="533400" y="2514600"/>
            <a:ext cx="26098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1 </a:t>
            </a:r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發展的策略</a:t>
            </a:r>
            <a:endParaRPr lang="zh-TW" altLang="en-US" sz="2400" b="1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2000" b="1">
                <a:solidFill>
                  <a:srgbClr val="FF6600"/>
                </a:solidFill>
                <a:latin typeface="標楷體" pitchFamily="65" charset="-120"/>
                <a:ea typeface="標楷體" pitchFamily="65" charset="-120"/>
              </a:rPr>
              <a:t>如何以優點掌握機會？</a:t>
            </a:r>
            <a:r>
              <a:rPr lang="zh-TW" altLang="en-US" sz="2000" b="1">
                <a:solidFill>
                  <a:schemeClr val="hlink"/>
                </a:solidFill>
                <a:ea typeface="標楷體" pitchFamily="65" charset="-120"/>
              </a:rPr>
              <a:t> </a:t>
            </a:r>
          </a:p>
        </p:txBody>
      </p:sp>
      <p:sp>
        <p:nvSpPr>
          <p:cNvPr id="827425" name="Rectangle 33"/>
          <p:cNvSpPr>
            <a:spLocks noChangeArrowheads="1"/>
          </p:cNvSpPr>
          <p:nvPr/>
        </p:nvSpPr>
        <p:spPr bwMode="auto">
          <a:xfrm>
            <a:off x="3200400" y="2514600"/>
            <a:ext cx="27940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4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2 </a:t>
            </a:r>
            <a:r>
              <a:rPr lang="zh-TW" altLang="en-US" sz="24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結盟的策略</a:t>
            </a:r>
            <a:endParaRPr lang="zh-TW" altLang="en-US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2000" b="1">
                <a:solidFill>
                  <a:srgbClr val="FF6699"/>
                </a:solidFill>
                <a:latin typeface="標楷體" pitchFamily="65" charset="-120"/>
                <a:ea typeface="標楷體" pitchFamily="65" charset="-120"/>
              </a:rPr>
              <a:t>如何避過缺點掌握機會？</a:t>
            </a:r>
          </a:p>
        </p:txBody>
      </p:sp>
      <p:sp>
        <p:nvSpPr>
          <p:cNvPr id="827426" name="Rectangle 34"/>
          <p:cNvSpPr>
            <a:spLocks noChangeArrowheads="1"/>
          </p:cNvSpPr>
          <p:nvPr/>
        </p:nvSpPr>
        <p:spPr bwMode="auto">
          <a:xfrm>
            <a:off x="609600" y="4114800"/>
            <a:ext cx="26098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4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3 </a:t>
            </a:r>
            <a:r>
              <a:rPr lang="zh-TW" altLang="en-US" sz="24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防禦的策略</a:t>
            </a:r>
            <a:endParaRPr lang="zh-TW" altLang="en-US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2000" b="1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如何以優點克服威脅？</a:t>
            </a:r>
            <a:r>
              <a:rPr lang="zh-TW" altLang="en-US" sz="2000" b="1">
                <a:solidFill>
                  <a:srgbClr val="000000"/>
                </a:solidFill>
                <a:ea typeface="標楷體" pitchFamily="65" charset="-120"/>
              </a:rPr>
              <a:t> </a:t>
            </a:r>
          </a:p>
        </p:txBody>
      </p:sp>
      <p:sp>
        <p:nvSpPr>
          <p:cNvPr id="827427" name="Rectangle 35"/>
          <p:cNvSpPr>
            <a:spLocks noChangeArrowheads="1"/>
          </p:cNvSpPr>
          <p:nvPr/>
        </p:nvSpPr>
        <p:spPr bwMode="auto">
          <a:xfrm>
            <a:off x="3200400" y="4114800"/>
            <a:ext cx="28638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4 </a:t>
            </a:r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求生的策略</a:t>
            </a:r>
            <a:endParaRPr lang="zh-TW" altLang="en-US" sz="2400" b="1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zh-TW" altLang="en-US" sz="2000" b="1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如何改善缺點克服威脅？</a:t>
            </a:r>
            <a:r>
              <a:rPr lang="zh-TW" altLang="en-US" sz="2000" b="1">
                <a:solidFill>
                  <a:schemeClr val="hlink"/>
                </a:solidFill>
                <a:ea typeface="標楷體" pitchFamily="65" charset="-120"/>
              </a:rPr>
              <a:t> </a:t>
            </a:r>
          </a:p>
        </p:txBody>
      </p:sp>
      <p:sp>
        <p:nvSpPr>
          <p:cNvPr id="352268" name="Line 36"/>
          <p:cNvSpPr>
            <a:spLocks noChangeShapeType="1"/>
          </p:cNvSpPr>
          <p:nvPr/>
        </p:nvSpPr>
        <p:spPr bwMode="auto">
          <a:xfrm>
            <a:off x="280988" y="431006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69" name="Line 37"/>
          <p:cNvSpPr>
            <a:spLocks noChangeShapeType="1"/>
          </p:cNvSpPr>
          <p:nvPr/>
        </p:nvSpPr>
        <p:spPr bwMode="auto">
          <a:xfrm>
            <a:off x="4619625" y="4310063"/>
            <a:ext cx="1588" cy="47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0" name="Line 38"/>
          <p:cNvSpPr>
            <a:spLocks noChangeShapeType="1"/>
          </p:cNvSpPr>
          <p:nvPr/>
        </p:nvSpPr>
        <p:spPr bwMode="auto">
          <a:xfrm>
            <a:off x="280988" y="555148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1" name="Line 39"/>
          <p:cNvSpPr>
            <a:spLocks noChangeShapeType="1"/>
          </p:cNvSpPr>
          <p:nvPr/>
        </p:nvSpPr>
        <p:spPr bwMode="auto">
          <a:xfrm>
            <a:off x="280988" y="5551488"/>
            <a:ext cx="15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2" name="Line 40"/>
          <p:cNvSpPr>
            <a:spLocks noChangeShapeType="1"/>
          </p:cNvSpPr>
          <p:nvPr/>
        </p:nvSpPr>
        <p:spPr bwMode="auto">
          <a:xfrm>
            <a:off x="2417763" y="5551488"/>
            <a:ext cx="476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3" name="Line 41"/>
          <p:cNvSpPr>
            <a:spLocks noChangeShapeType="1"/>
          </p:cNvSpPr>
          <p:nvPr/>
        </p:nvSpPr>
        <p:spPr bwMode="auto">
          <a:xfrm>
            <a:off x="2417763" y="5551488"/>
            <a:ext cx="15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4" name="Line 42"/>
          <p:cNvSpPr>
            <a:spLocks noChangeShapeType="1"/>
          </p:cNvSpPr>
          <p:nvPr/>
        </p:nvSpPr>
        <p:spPr bwMode="auto">
          <a:xfrm>
            <a:off x="4619625" y="555148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5" name="Line 43"/>
          <p:cNvSpPr>
            <a:spLocks noChangeShapeType="1"/>
          </p:cNvSpPr>
          <p:nvPr/>
        </p:nvSpPr>
        <p:spPr bwMode="auto">
          <a:xfrm>
            <a:off x="4619625" y="555148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6" name="Line 44"/>
          <p:cNvSpPr>
            <a:spLocks noChangeShapeType="1"/>
          </p:cNvSpPr>
          <p:nvPr/>
        </p:nvSpPr>
        <p:spPr bwMode="auto">
          <a:xfrm>
            <a:off x="4619625" y="555148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7" name="Line 45"/>
          <p:cNvSpPr>
            <a:spLocks noChangeShapeType="1"/>
          </p:cNvSpPr>
          <p:nvPr/>
        </p:nvSpPr>
        <p:spPr bwMode="auto">
          <a:xfrm>
            <a:off x="4619625" y="555148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8" name="Line 46"/>
          <p:cNvSpPr>
            <a:spLocks noChangeShapeType="1"/>
          </p:cNvSpPr>
          <p:nvPr/>
        </p:nvSpPr>
        <p:spPr bwMode="auto">
          <a:xfrm>
            <a:off x="457200" y="3733800"/>
            <a:ext cx="54102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79" name="Line 47"/>
          <p:cNvSpPr>
            <a:spLocks noChangeShapeType="1"/>
          </p:cNvSpPr>
          <p:nvPr/>
        </p:nvSpPr>
        <p:spPr bwMode="auto">
          <a:xfrm>
            <a:off x="3124200" y="1981200"/>
            <a:ext cx="1588" cy="35052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2280" name="Rectangle 48"/>
          <p:cNvSpPr>
            <a:spLocks noChangeArrowheads="1"/>
          </p:cNvSpPr>
          <p:nvPr/>
        </p:nvSpPr>
        <p:spPr bwMode="auto">
          <a:xfrm>
            <a:off x="1600200" y="1600200"/>
            <a:ext cx="169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 b="1">
                <a:ea typeface="標楷體" pitchFamily="65" charset="-120"/>
              </a:rPr>
              <a:t>S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52281" name="Rectangle 49"/>
          <p:cNvSpPr>
            <a:spLocks noChangeArrowheads="1"/>
          </p:cNvSpPr>
          <p:nvPr/>
        </p:nvSpPr>
        <p:spPr bwMode="auto">
          <a:xfrm>
            <a:off x="4191000" y="1600200"/>
            <a:ext cx="239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 b="1">
                <a:ea typeface="標楷體" pitchFamily="65" charset="-120"/>
              </a:rPr>
              <a:t>W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52282" name="Rectangle 50"/>
          <p:cNvSpPr>
            <a:spLocks noChangeArrowheads="1"/>
          </p:cNvSpPr>
          <p:nvPr/>
        </p:nvSpPr>
        <p:spPr bwMode="auto">
          <a:xfrm>
            <a:off x="0" y="2667000"/>
            <a:ext cx="196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 b="1">
                <a:ea typeface="標楷體" pitchFamily="65" charset="-120"/>
              </a:rPr>
              <a:t>O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52283" name="Rectangle 51"/>
          <p:cNvSpPr>
            <a:spLocks noChangeArrowheads="1"/>
          </p:cNvSpPr>
          <p:nvPr/>
        </p:nvSpPr>
        <p:spPr bwMode="auto">
          <a:xfrm>
            <a:off x="0" y="4495800"/>
            <a:ext cx="155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 b="1">
                <a:ea typeface="標楷體" pitchFamily="65" charset="-120"/>
              </a:rPr>
              <a:t>T</a:t>
            </a:r>
          </a:p>
        </p:txBody>
      </p:sp>
      <p:pic>
        <p:nvPicPr>
          <p:cNvPr id="352284" name="Picture 53" descr="j028667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812088" y="333375"/>
            <a:ext cx="666750" cy="7524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7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7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7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7424" grpId="0" autoUpdateAnimBg="0"/>
      <p:bldP spid="827425" grpId="0" autoUpdateAnimBg="0"/>
      <p:bldP spid="827426" grpId="0" autoUpdateAnimBg="0"/>
      <p:bldP spid="82742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0E735-0FAF-444D-AD9E-DD4B62EE02B9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graphicFrame>
        <p:nvGraphicFramePr>
          <p:cNvPr id="828418" name="Object 2"/>
          <p:cNvGraphicFramePr>
            <a:graphicFrameLocks noChangeAspect="1"/>
          </p:cNvGraphicFramePr>
          <p:nvPr/>
        </p:nvGraphicFramePr>
        <p:xfrm>
          <a:off x="1143000" y="1295400"/>
          <a:ext cx="7010400" cy="484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文件" r:id="rId3" imgW="5486400" imgH="3797280" progId="Word.Document.8">
                  <p:embed/>
                </p:oleObj>
              </mc:Choice>
              <mc:Fallback>
                <p:oleObj name="文件" r:id="rId3" imgW="5486400" imgH="379728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295400"/>
                        <a:ext cx="7010400" cy="484505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8419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7-11</a:t>
            </a:r>
            <a:r>
              <a:rPr lang="zh-TW" altLang="en-US" smtClean="0"/>
              <a:t>策略示例：慈善據點策略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8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8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B02E1-AA7C-42BB-ACC1-62E2A21509C3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010690" name="Text Box 1026"/>
          <p:cNvSpPr txBox="1">
            <a:spLocks noChangeArrowheads="1"/>
          </p:cNvSpPr>
          <p:nvPr/>
        </p:nvSpPr>
        <p:spPr bwMode="auto">
          <a:xfrm>
            <a:off x="304800" y="4953000"/>
            <a:ext cx="8610600" cy="11906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>
                <a:latin typeface="Times New Roman" pitchFamily="18" charset="0"/>
                <a:ea typeface="標楷體" pitchFamily="65" charset="-120"/>
              </a:rPr>
              <a:t>慈善據點策略主要係植基於</a:t>
            </a:r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「營運能力說」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的應用，亦即藉由累積的核心資源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商譽、人力、通路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及有效的價值活動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產銷系統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，創造社會需要的附加服務價值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社會責任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，以達成營運目標的雪球擴展。此外，由其成功關鍵因素來看，天時、地利、人和的搭配正是所有策略能否成功的不二法門。</a:t>
            </a:r>
          </a:p>
        </p:txBody>
      </p:sp>
      <p:pic>
        <p:nvPicPr>
          <p:cNvPr id="356356" name="Picture 10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066800"/>
            <a:ext cx="6873875" cy="385603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  <p:sp>
        <p:nvSpPr>
          <p:cNvPr id="356357" name="Text Box 1028"/>
          <p:cNvSpPr txBox="1">
            <a:spLocks noChangeArrowheads="1"/>
          </p:cNvSpPr>
          <p:nvPr/>
        </p:nvSpPr>
        <p:spPr bwMode="auto">
          <a:xfrm>
            <a:off x="685800" y="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ea typeface="標楷體" pitchFamily="65" charset="-120"/>
              </a:rPr>
              <a:t>策略成效動態解析</a:t>
            </a:r>
          </a:p>
        </p:txBody>
      </p:sp>
      <p:pic>
        <p:nvPicPr>
          <p:cNvPr id="356358" name="Picture 1029" descr="j032375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188913"/>
            <a:ext cx="7620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0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0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0690" grpId="0" animBg="1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105</TotalTime>
  <Words>416</Words>
  <Application>Microsoft Office PowerPoint</Application>
  <PresentationFormat>如螢幕大小 (4:3)</PresentationFormat>
  <Paragraphs>80</Paragraphs>
  <Slides>7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標楷體</vt:lpstr>
      <vt:lpstr>Arial</vt:lpstr>
      <vt:lpstr>Symbol</vt:lpstr>
      <vt:lpstr>Times New Roman</vt:lpstr>
      <vt:lpstr>教學目標</vt:lpstr>
      <vt:lpstr>文件</vt:lpstr>
      <vt:lpstr> Vision</vt:lpstr>
      <vt:lpstr>PowerPoint 簡報</vt:lpstr>
      <vt:lpstr>7-11的SWOT分析</vt:lpstr>
      <vt:lpstr>7-11的SWOT映對</vt:lpstr>
      <vt:lpstr>策略構成：創思 + 實力</vt:lpstr>
      <vt:lpstr>7-11策略示例：慈善據點策略</vt:lpstr>
      <vt:lpstr>PowerPoint 簡報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六、策略知識管理應用領域之一： 策略管理的知識管理</dc:title>
  <dc:creator>Your User Name</dc:creator>
  <cp:lastModifiedBy>李國光</cp:lastModifiedBy>
  <cp:revision>18</cp:revision>
  <dcterms:created xsi:type="dcterms:W3CDTF">2010-07-14T12:56:51Z</dcterms:created>
  <dcterms:modified xsi:type="dcterms:W3CDTF">2019-11-07T04:34:55Z</dcterms:modified>
</cp:coreProperties>
</file>